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anva Sans Bold Italics" panose="020B0604020202020204" charset="0"/>
      <p:regular r:id="rId22"/>
    </p:embeddedFont>
    <p:embeddedFont>
      <p:font typeface="Canva Sans Italics" panose="020B0604020202020204" charset="0"/>
      <p:regular r:id="rId23"/>
    </p:embeddedFont>
    <p:embeddedFont>
      <p:font typeface="Clear Sans" panose="020B0604020202020204" charset="0"/>
      <p:regular r:id="rId24"/>
    </p:embeddedFont>
    <p:embeddedFont>
      <p:font typeface="Clear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ramEmarose/Motion-Prediction-with-Kalman-Filt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AutoShape 3"/>
          <p:cNvSpPr/>
          <p:nvPr/>
        </p:nvSpPr>
        <p:spPr>
          <a:xfrm>
            <a:off x="4276743" y="6174279"/>
            <a:ext cx="973451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6576072" y="0"/>
            <a:ext cx="1711928" cy="1606422"/>
          </a:xfrm>
          <a:custGeom>
            <a:avLst/>
            <a:gdLst/>
            <a:ahLst/>
            <a:cxnLst/>
            <a:rect l="l" t="t" r="r" b="b"/>
            <a:pathLst>
              <a:path w="1711928" h="1606422">
                <a:moveTo>
                  <a:pt x="0" y="0"/>
                </a:moveTo>
                <a:lnTo>
                  <a:pt x="1711928" y="0"/>
                </a:lnTo>
                <a:lnTo>
                  <a:pt x="1711928" y="1606422"/>
                </a:lnTo>
                <a:lnTo>
                  <a:pt x="0" y="1606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773684" cy="1658988"/>
          </a:xfrm>
          <a:custGeom>
            <a:avLst/>
            <a:gdLst/>
            <a:ahLst/>
            <a:cxnLst/>
            <a:rect l="l" t="t" r="r" b="b"/>
            <a:pathLst>
              <a:path w="1773684" h="1658988">
                <a:moveTo>
                  <a:pt x="0" y="0"/>
                </a:moveTo>
                <a:lnTo>
                  <a:pt x="1773684" y="0"/>
                </a:lnTo>
                <a:lnTo>
                  <a:pt x="1773684" y="1658988"/>
                </a:lnTo>
                <a:lnTo>
                  <a:pt x="0" y="1658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470943" y="3632601"/>
            <a:ext cx="17938462" cy="100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7533">
                <a:solidFill>
                  <a:srgbClr val="AFFCFF"/>
                </a:solidFill>
                <a:latin typeface="Clear Sans Bold"/>
              </a:rPr>
              <a:t>CME 4112 IMAGE 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2595" y="6549204"/>
            <a:ext cx="1398280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750">
                <a:solidFill>
                  <a:srgbClr val="FFFFFF"/>
                </a:solidFill>
                <a:latin typeface="Clear Sans"/>
              </a:rPr>
              <a:t>2019510038 SIMAY GÖÇEN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7362" y="7110259"/>
            <a:ext cx="873327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50">
                <a:solidFill>
                  <a:srgbClr val="FFFFFF"/>
                </a:solidFill>
                <a:latin typeface="Canva Sans Italics"/>
              </a:rPr>
              <a:t>2024,İzmir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4391" y="4915810"/>
            <a:ext cx="139515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spc="1020">
                <a:solidFill>
                  <a:srgbClr val="FFFFFF"/>
                </a:solidFill>
                <a:latin typeface="Clear Sans Bold"/>
              </a:rPr>
              <a:t>MOTION PREDICTION WITH KALMAN FILTER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459989"/>
            <a:ext cx="146304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9500" y="315509"/>
            <a:ext cx="12217297" cy="93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6"/>
              </a:lnSpc>
            </a:pPr>
            <a:r>
              <a:rPr lang="en-US" sz="7015">
                <a:solidFill>
                  <a:srgbClr val="AFFCFF"/>
                </a:solidFill>
                <a:latin typeface="Clear Sans Bold"/>
              </a:rPr>
              <a:t>OUTPUTS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53232" y="1491937"/>
            <a:ext cx="14981537" cy="84271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2895" y="327230"/>
            <a:ext cx="13931579" cy="94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7000">
                <a:solidFill>
                  <a:srgbClr val="AFFCFF"/>
                </a:solidFill>
                <a:latin typeface="Clear Sans Bold"/>
              </a:rPr>
              <a:t>OUTPUTS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275169" y="462724"/>
            <a:ext cx="11219468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CONCLUSION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3568515" y="1858663"/>
            <a:ext cx="101367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1152746" y="2274077"/>
            <a:ext cx="16458565" cy="1132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5" lvl="1" indent="-280673">
              <a:lnSpc>
                <a:spcPts val="5772"/>
              </a:lnSpc>
              <a:buFont typeface="Arial"/>
              <a:buChar char="•"/>
            </a:pPr>
            <a:r>
              <a:rPr lang="en-US" sz="2600" spc="780">
                <a:solidFill>
                  <a:srgbClr val="FFFFFF"/>
                </a:solidFill>
                <a:latin typeface="Clear Sans Bold"/>
              </a:rPr>
              <a:t>AUTONOMOUS VEHICLES AND FLYING UNMANNED VEHICLES (UAVS)</a:t>
            </a:r>
          </a:p>
          <a:p>
            <a:pPr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marL="561345" lvl="1" indent="-280673">
              <a:lnSpc>
                <a:spcPts val="5772"/>
              </a:lnSpc>
              <a:buFont typeface="Arial"/>
              <a:buChar char="•"/>
            </a:pPr>
            <a:r>
              <a:rPr lang="en-US" sz="2600" spc="780">
                <a:solidFill>
                  <a:srgbClr val="FFFFFF"/>
                </a:solidFill>
                <a:latin typeface="Clear Sans Bold"/>
              </a:rPr>
              <a:t>MEDICAL APPLICATIONS</a:t>
            </a:r>
          </a:p>
          <a:p>
            <a:pPr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marL="561345" lvl="1" indent="-280673">
              <a:lnSpc>
                <a:spcPts val="5772"/>
              </a:lnSpc>
              <a:buFont typeface="Arial"/>
              <a:buChar char="•"/>
            </a:pPr>
            <a:r>
              <a:rPr lang="en-US" sz="2600" spc="780">
                <a:solidFill>
                  <a:srgbClr val="FFFFFF"/>
                </a:solidFill>
                <a:latin typeface="Clear Sans Bold"/>
              </a:rPr>
              <a:t>WEATHER FORECAST</a:t>
            </a:r>
          </a:p>
          <a:p>
            <a:pPr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marL="561345" lvl="1" indent="-280673">
              <a:lnSpc>
                <a:spcPts val="5772"/>
              </a:lnSpc>
              <a:buFont typeface="Arial"/>
              <a:buChar char="•"/>
            </a:pPr>
            <a:r>
              <a:rPr lang="en-US" sz="2600" spc="780">
                <a:solidFill>
                  <a:srgbClr val="FFFFFF"/>
                </a:solidFill>
                <a:latin typeface="Clear Sans Bold"/>
              </a:rPr>
              <a:t>SMART CITIES AND INTERNET OF THINGS (IOT)</a:t>
            </a:r>
          </a:p>
          <a:p>
            <a:pPr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marL="561345" lvl="1" indent="-280673">
              <a:lnSpc>
                <a:spcPts val="5772"/>
              </a:lnSpc>
              <a:buFont typeface="Arial"/>
              <a:buChar char="•"/>
            </a:pPr>
            <a:r>
              <a:rPr lang="en-US" sz="2600" spc="780">
                <a:solidFill>
                  <a:srgbClr val="FFFFFF"/>
                </a:solidFill>
                <a:latin typeface="Clear Sans Bold"/>
              </a:rPr>
              <a:t>FINANCIAL MARKETS</a:t>
            </a: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endParaRPr lang="en-US" sz="2600" spc="780">
              <a:solidFill>
                <a:srgbClr val="FFFFFF"/>
              </a:solidFill>
              <a:latin typeface="Clear Sans Bold"/>
            </a:endParaRPr>
          </a:p>
          <a:p>
            <a:pPr algn="ctr">
              <a:lnSpc>
                <a:spcPts val="5550"/>
              </a:lnSpc>
            </a:pPr>
            <a:r>
              <a:rPr lang="en-US" sz="2500" spc="750">
                <a:solidFill>
                  <a:srgbClr val="AFFCFF"/>
                </a:solidFill>
                <a:latin typeface="Clear Sans Bold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275169" y="462724"/>
            <a:ext cx="11219468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REFERENCES</a:t>
            </a:r>
          </a:p>
        </p:txBody>
      </p:sp>
      <p:sp>
        <p:nvSpPr>
          <p:cNvPr id="4" name="AutoShape 4"/>
          <p:cNvSpPr/>
          <p:nvPr/>
        </p:nvSpPr>
        <p:spPr>
          <a:xfrm>
            <a:off x="3568515" y="1858663"/>
            <a:ext cx="101367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0" y="2635155"/>
            <a:ext cx="18288000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 dirty="0">
                <a:solidFill>
                  <a:schemeClr val="bg1"/>
                </a:solidFill>
                <a:latin typeface="Clear Sans Bold"/>
                <a:hlinkClick r:id="rId3" tooltip="https://github.com/SriramEmarose/Motion-Prediction-with-Kalman-Fil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HTTPS://GITHUB.COM/SRIRAMEMAROSE/MOTION-PREDICTION-WITH-KALMAN-FILTERH 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627" y="3800379"/>
            <a:ext cx="1233122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HTTPS://GITHUB.COM/ALPSARK/ROS-KALMAN-FILTER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43926" y="4711701"/>
            <a:ext cx="15893355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HTTPS://GITHUB.COM/ZHOUJIAYI1017/KALMAN_FILTER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627" y="5670501"/>
            <a:ext cx="9645332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HTTPS://GITHUB.COM/BALZER82/KALMAN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627" y="6635749"/>
            <a:ext cx="1292225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HTTPS://GITHUB.COM/TKJELECTRONICS/KALMANFILTER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627" y="7524748"/>
            <a:ext cx="125653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HTTPS://WWW.YOUTUBE.COM/WATCH?V=3IQRHBXBVRE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11816" y="8412161"/>
            <a:ext cx="125653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HTTPS://EN.WIKIPEDIA.ORG/WIKI/KALMAN_FILTER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21370" y="9299573"/>
            <a:ext cx="125653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750">
                <a:solidFill>
                  <a:srgbClr val="FFFFFF"/>
                </a:solidFill>
                <a:latin typeface="Clear Sans Bold"/>
              </a:rPr>
              <a:t>HTTPS://WWW.KALMANFILTER.NET/DEFAULT.ASPX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139" r="-39139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8437" y="4087422"/>
            <a:ext cx="8066126" cy="137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15"/>
              </a:lnSpc>
            </a:pPr>
            <a:r>
              <a:rPr lang="en-US" sz="10995" spc="-648">
                <a:solidFill>
                  <a:srgbClr val="AFFCFF"/>
                </a:solidFill>
                <a:latin typeface="Clear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3004765" y="1722995"/>
            <a:ext cx="6284491" cy="62844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32834" y="8007486"/>
            <a:ext cx="1126782" cy="864186"/>
            <a:chOff x="0" y="0"/>
            <a:chExt cx="296766" cy="227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08387" y="6956951"/>
            <a:ext cx="1126782" cy="864186"/>
            <a:chOff x="0" y="0"/>
            <a:chExt cx="296766" cy="227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6818" y="5657850"/>
            <a:ext cx="1126782" cy="864186"/>
            <a:chOff x="0" y="0"/>
            <a:chExt cx="296766" cy="2276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01242" y="657721"/>
            <a:ext cx="1126782" cy="864186"/>
            <a:chOff x="0" y="0"/>
            <a:chExt cx="296766" cy="227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08387" y="1569532"/>
            <a:ext cx="1126782" cy="864186"/>
            <a:chOff x="0" y="0"/>
            <a:chExt cx="296766" cy="2276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67155" y="2852819"/>
            <a:ext cx="1126782" cy="864186"/>
            <a:chOff x="0" y="0"/>
            <a:chExt cx="296766" cy="2276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44703" y="4279314"/>
            <a:ext cx="1126782" cy="864186"/>
            <a:chOff x="0" y="0"/>
            <a:chExt cx="296766" cy="2276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6766" cy="227605"/>
            </a:xfrm>
            <a:custGeom>
              <a:avLst/>
              <a:gdLst/>
              <a:ahLst/>
              <a:cxnLst/>
              <a:rect l="l" t="t" r="r" b="b"/>
              <a:pathLst>
                <a:path w="296766" h="227605">
                  <a:moveTo>
                    <a:pt x="113802" y="0"/>
                  </a:moveTo>
                  <a:lnTo>
                    <a:pt x="182963" y="0"/>
                  </a:lnTo>
                  <a:cubicBezTo>
                    <a:pt x="245815" y="0"/>
                    <a:pt x="296766" y="50951"/>
                    <a:pt x="296766" y="113802"/>
                  </a:cubicBezTo>
                  <a:lnTo>
                    <a:pt x="296766" y="113802"/>
                  </a:lnTo>
                  <a:cubicBezTo>
                    <a:pt x="296766" y="143985"/>
                    <a:pt x="284776" y="172931"/>
                    <a:pt x="263434" y="194273"/>
                  </a:cubicBezTo>
                  <a:cubicBezTo>
                    <a:pt x="242092" y="215615"/>
                    <a:pt x="213146" y="227605"/>
                    <a:pt x="182963" y="227605"/>
                  </a:cubicBezTo>
                  <a:lnTo>
                    <a:pt x="113802" y="227605"/>
                  </a:lnTo>
                  <a:cubicBezTo>
                    <a:pt x="50951" y="227605"/>
                    <a:pt x="0" y="176654"/>
                    <a:pt x="0" y="113802"/>
                  </a:cubicBezTo>
                  <a:lnTo>
                    <a:pt x="0" y="113802"/>
                  </a:lnTo>
                  <a:cubicBezTo>
                    <a:pt x="0" y="50951"/>
                    <a:pt x="50951" y="0"/>
                    <a:pt x="113802" y="0"/>
                  </a:cubicBez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96766" cy="28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777160" y="775546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7" y="0"/>
                </a:lnTo>
                <a:lnTo>
                  <a:pt x="628537" y="628537"/>
                </a:lnTo>
                <a:lnTo>
                  <a:pt x="0" y="62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TextBox 28"/>
          <p:cNvSpPr txBox="1"/>
          <p:nvPr/>
        </p:nvSpPr>
        <p:spPr>
          <a:xfrm>
            <a:off x="7739375" y="775970"/>
            <a:ext cx="40869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What is Kalman Filter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5866" y="1748896"/>
            <a:ext cx="384090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How It Works?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66816" y="3032182"/>
            <a:ext cx="367736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Environment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47685" y="4428802"/>
            <a:ext cx="389751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Implementation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03357" y="5833776"/>
            <a:ext cx="364082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Tests and Results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55691" y="8182934"/>
            <a:ext cx="362193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References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08756" y="7075402"/>
            <a:ext cx="348768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Conclusion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9851" y="4410709"/>
            <a:ext cx="5526267" cy="111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9"/>
              </a:lnSpc>
            </a:pPr>
            <a:r>
              <a:rPr lang="en-US" sz="8499" spc="-501">
                <a:solidFill>
                  <a:srgbClr val="AFFCFF"/>
                </a:solidFill>
                <a:latin typeface="Clear Sans Bold"/>
              </a:rPr>
              <a:t>OUTLINE</a:t>
            </a:r>
          </a:p>
        </p:txBody>
      </p:sp>
      <p:sp>
        <p:nvSpPr>
          <p:cNvPr id="36" name="Freeform 36"/>
          <p:cNvSpPr/>
          <p:nvPr/>
        </p:nvSpPr>
        <p:spPr>
          <a:xfrm>
            <a:off x="8757510" y="1687357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6" y="0"/>
                </a:lnTo>
                <a:lnTo>
                  <a:pt x="628536" y="628537"/>
                </a:lnTo>
                <a:lnTo>
                  <a:pt x="0" y="62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7" name="Freeform 37"/>
          <p:cNvSpPr/>
          <p:nvPr/>
        </p:nvSpPr>
        <p:spPr>
          <a:xfrm>
            <a:off x="9716278" y="2970643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6" y="0"/>
                </a:lnTo>
                <a:lnTo>
                  <a:pt x="628536" y="628537"/>
                </a:lnTo>
                <a:lnTo>
                  <a:pt x="0" y="62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8" name="Freeform 38"/>
          <p:cNvSpPr/>
          <p:nvPr/>
        </p:nvSpPr>
        <p:spPr>
          <a:xfrm>
            <a:off x="10414460" y="4381638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6" y="0"/>
                </a:lnTo>
                <a:lnTo>
                  <a:pt x="628536" y="628536"/>
                </a:lnTo>
                <a:lnTo>
                  <a:pt x="0" y="628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9" name="Freeform 39"/>
          <p:cNvSpPr/>
          <p:nvPr/>
        </p:nvSpPr>
        <p:spPr>
          <a:xfrm>
            <a:off x="9765940" y="5753100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7" y="0"/>
                </a:lnTo>
                <a:lnTo>
                  <a:pt x="628537" y="628536"/>
                </a:lnTo>
                <a:lnTo>
                  <a:pt x="0" y="628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0" name="Freeform 40"/>
          <p:cNvSpPr/>
          <p:nvPr/>
        </p:nvSpPr>
        <p:spPr>
          <a:xfrm>
            <a:off x="8757510" y="7074776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6" y="0"/>
                </a:lnTo>
                <a:lnTo>
                  <a:pt x="628536" y="628537"/>
                </a:lnTo>
                <a:lnTo>
                  <a:pt x="0" y="62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1" name="Freeform 41"/>
          <p:cNvSpPr/>
          <p:nvPr/>
        </p:nvSpPr>
        <p:spPr>
          <a:xfrm>
            <a:off x="7081957" y="8121396"/>
            <a:ext cx="628536" cy="628536"/>
          </a:xfrm>
          <a:custGeom>
            <a:avLst/>
            <a:gdLst/>
            <a:ahLst/>
            <a:cxnLst/>
            <a:rect l="l" t="t" r="r" b="b"/>
            <a:pathLst>
              <a:path w="628536" h="628536">
                <a:moveTo>
                  <a:pt x="0" y="0"/>
                </a:moveTo>
                <a:lnTo>
                  <a:pt x="628536" y="0"/>
                </a:lnTo>
                <a:lnTo>
                  <a:pt x="628536" y="628536"/>
                </a:lnTo>
                <a:lnTo>
                  <a:pt x="0" y="628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90464" y="1432356"/>
            <a:ext cx="10770645" cy="7422287"/>
            <a:chOff x="0" y="0"/>
            <a:chExt cx="2836713" cy="1954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6713" cy="1954841"/>
            </a:xfrm>
            <a:custGeom>
              <a:avLst/>
              <a:gdLst/>
              <a:ahLst/>
              <a:cxnLst/>
              <a:rect l="l" t="t" r="r" b="b"/>
              <a:pathLst>
                <a:path w="2836713" h="1954841">
                  <a:moveTo>
                    <a:pt x="0" y="0"/>
                  </a:moveTo>
                  <a:lnTo>
                    <a:pt x="2836713" y="0"/>
                  </a:lnTo>
                  <a:lnTo>
                    <a:pt x="2836713" y="1954841"/>
                  </a:lnTo>
                  <a:lnTo>
                    <a:pt x="0" y="1954841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36713" cy="2011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59405" y="2817246"/>
            <a:ext cx="60046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9692563" y="0"/>
            <a:ext cx="8595437" cy="10277272"/>
            <a:chOff x="0" y="0"/>
            <a:chExt cx="8603361" cy="10286746"/>
          </a:xfrm>
        </p:grpSpPr>
        <p:sp>
          <p:nvSpPr>
            <p:cNvPr id="8" name="Freeform 8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t="-6154" b="-615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" name="Group 9"/>
          <p:cNvGrpSpPr/>
          <p:nvPr/>
        </p:nvGrpSpPr>
        <p:grpSpPr>
          <a:xfrm rot="769435">
            <a:off x="10323761" y="-175124"/>
            <a:ext cx="524980" cy="10689604"/>
            <a:chOff x="0" y="0"/>
            <a:chExt cx="138266" cy="28153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266" cy="2815369"/>
            </a:xfrm>
            <a:custGeom>
              <a:avLst/>
              <a:gdLst/>
              <a:ahLst/>
              <a:cxnLst/>
              <a:rect l="l" t="t" r="r" b="b"/>
              <a:pathLst>
                <a:path w="138266" h="2815369">
                  <a:moveTo>
                    <a:pt x="0" y="0"/>
                  </a:moveTo>
                  <a:lnTo>
                    <a:pt x="138266" y="0"/>
                  </a:lnTo>
                  <a:lnTo>
                    <a:pt x="138266" y="2815369"/>
                  </a:lnTo>
                  <a:lnTo>
                    <a:pt x="0" y="2815369"/>
                  </a:lnTo>
                  <a:close/>
                </a:path>
              </a:pathLst>
            </a:custGeom>
            <a:solidFill>
              <a:srgbClr val="02759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8266" cy="2872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9405" y="1584756"/>
            <a:ext cx="8084595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6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KALMAN FILTER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7279" y="3438039"/>
            <a:ext cx="9138884" cy="486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795" lvl="1" indent="-271897">
              <a:lnSpc>
                <a:spcPts val="3526"/>
              </a:lnSpc>
              <a:buFont typeface="Arial"/>
              <a:buChar char="•"/>
            </a:pPr>
            <a:r>
              <a:rPr lang="en-US" sz="2518">
                <a:solidFill>
                  <a:srgbClr val="FFFFFF"/>
                </a:solidFill>
                <a:latin typeface="Canva Sans"/>
              </a:rPr>
              <a:t>The Kalman filter is a balancing and estimation algorithm developed by Rudolf Emil Kálmán in the early 1960s.</a:t>
            </a:r>
          </a:p>
          <a:p>
            <a:pPr>
              <a:lnSpc>
                <a:spcPts val="3526"/>
              </a:lnSpc>
            </a:pPr>
            <a:endParaRPr lang="en-US" sz="2518">
              <a:solidFill>
                <a:srgbClr val="FFFFFF"/>
              </a:solidFill>
              <a:latin typeface="Canva Sans"/>
            </a:endParaRPr>
          </a:p>
          <a:p>
            <a:pPr marL="543795" lvl="1" indent="-271897">
              <a:lnSpc>
                <a:spcPts val="3526"/>
              </a:lnSpc>
              <a:buFont typeface="Arial"/>
              <a:buChar char="•"/>
            </a:pPr>
            <a:r>
              <a:rPr lang="en-US" sz="2518">
                <a:solidFill>
                  <a:srgbClr val="FFFFFF"/>
                </a:solidFill>
                <a:latin typeface="Canva Sans"/>
              </a:rPr>
              <a:t>It was originally designed for use in positioning and navigating spacecraft.</a:t>
            </a:r>
          </a:p>
          <a:p>
            <a:pPr>
              <a:lnSpc>
                <a:spcPts val="3526"/>
              </a:lnSpc>
            </a:pPr>
            <a:endParaRPr lang="en-US" sz="2518">
              <a:solidFill>
                <a:srgbClr val="FFFFFF"/>
              </a:solidFill>
              <a:latin typeface="Canva Sans"/>
            </a:endParaRPr>
          </a:p>
          <a:p>
            <a:pPr marL="543795" lvl="1" indent="-271897">
              <a:lnSpc>
                <a:spcPts val="3526"/>
              </a:lnSpc>
              <a:buFont typeface="Arial"/>
              <a:buChar char="•"/>
            </a:pPr>
            <a:r>
              <a:rPr lang="en-US" sz="2518">
                <a:solidFill>
                  <a:srgbClr val="FFFFFF"/>
                </a:solidFill>
                <a:latin typeface="Canva Sans"/>
              </a:rPr>
              <a:t>Kalman filter is a mathematical method used to predict future situations from data containing uncertainty.</a:t>
            </a:r>
          </a:p>
          <a:p>
            <a:pPr>
              <a:lnSpc>
                <a:spcPts val="3526"/>
              </a:lnSpc>
            </a:pPr>
            <a:endParaRPr lang="en-US" sz="2518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endParaRPr lang="en-US" sz="2518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378823" y="2526192"/>
            <a:ext cx="6573594" cy="5689147"/>
          </a:xfrm>
          <a:custGeom>
            <a:avLst/>
            <a:gdLst/>
            <a:ahLst/>
            <a:cxnLst/>
            <a:rect l="l" t="t" r="r" b="b"/>
            <a:pathLst>
              <a:path w="6573594" h="5689147">
                <a:moveTo>
                  <a:pt x="0" y="0"/>
                </a:moveTo>
                <a:lnTo>
                  <a:pt x="6573594" y="0"/>
                </a:lnTo>
                <a:lnTo>
                  <a:pt x="6573594" y="5689147"/>
                </a:lnTo>
                <a:lnTo>
                  <a:pt x="0" y="5689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614976" y="2933245"/>
            <a:ext cx="6573594" cy="5689147"/>
          </a:xfrm>
          <a:custGeom>
            <a:avLst/>
            <a:gdLst/>
            <a:ahLst/>
            <a:cxnLst/>
            <a:rect l="l" t="t" r="r" b="b"/>
            <a:pathLst>
              <a:path w="6573594" h="5689147">
                <a:moveTo>
                  <a:pt x="0" y="0"/>
                </a:moveTo>
                <a:lnTo>
                  <a:pt x="6573594" y="0"/>
                </a:lnTo>
                <a:lnTo>
                  <a:pt x="6573594" y="5689147"/>
                </a:lnTo>
                <a:lnTo>
                  <a:pt x="0" y="5689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10086938" y="3340298"/>
            <a:ext cx="5629670" cy="4875041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9132" r="-1913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1028700" y="2458065"/>
            <a:ext cx="702842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862567" y="3723649"/>
            <a:ext cx="42083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Predict</a:t>
            </a:r>
          </a:p>
        </p:txBody>
      </p:sp>
      <p:sp>
        <p:nvSpPr>
          <p:cNvPr id="9" name="Freeform 9"/>
          <p:cNvSpPr/>
          <p:nvPr/>
        </p:nvSpPr>
        <p:spPr>
          <a:xfrm>
            <a:off x="1712664" y="3501618"/>
            <a:ext cx="642242" cy="1044136"/>
          </a:xfrm>
          <a:custGeom>
            <a:avLst/>
            <a:gdLst/>
            <a:ahLst/>
            <a:cxnLst/>
            <a:rect l="l" t="t" r="r" b="b"/>
            <a:pathLst>
              <a:path w="642242" h="1044136">
                <a:moveTo>
                  <a:pt x="0" y="0"/>
                </a:moveTo>
                <a:lnTo>
                  <a:pt x="642242" y="0"/>
                </a:lnTo>
                <a:lnTo>
                  <a:pt x="642242" y="1044136"/>
                </a:lnTo>
                <a:lnTo>
                  <a:pt x="0" y="104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632572" y="5370766"/>
            <a:ext cx="668241" cy="1159722"/>
          </a:xfrm>
          <a:custGeom>
            <a:avLst/>
            <a:gdLst/>
            <a:ahLst/>
            <a:cxnLst/>
            <a:rect l="l" t="t" r="r" b="b"/>
            <a:pathLst>
              <a:path w="668241" h="1159722">
                <a:moveTo>
                  <a:pt x="0" y="0"/>
                </a:moveTo>
                <a:lnTo>
                  <a:pt x="668242" y="0"/>
                </a:lnTo>
                <a:lnTo>
                  <a:pt x="668242" y="1159722"/>
                </a:lnTo>
                <a:lnTo>
                  <a:pt x="0" y="115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632572" y="7463543"/>
            <a:ext cx="668241" cy="1158849"/>
          </a:xfrm>
          <a:custGeom>
            <a:avLst/>
            <a:gdLst/>
            <a:ahLst/>
            <a:cxnLst/>
            <a:rect l="l" t="t" r="r" b="b"/>
            <a:pathLst>
              <a:path w="668241" h="1158849">
                <a:moveTo>
                  <a:pt x="0" y="0"/>
                </a:moveTo>
                <a:lnTo>
                  <a:pt x="668242" y="0"/>
                </a:lnTo>
                <a:lnTo>
                  <a:pt x="668242" y="1158849"/>
                </a:lnTo>
                <a:lnTo>
                  <a:pt x="0" y="1158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1028700" y="1038225"/>
            <a:ext cx="901001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HOW IT WORKS?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62567" y="5650589"/>
            <a:ext cx="42083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Update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62567" y="7742930"/>
            <a:ext cx="570985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Repeat the Process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6747494" y="2215339"/>
            <a:ext cx="4449338" cy="258515"/>
            <a:chOff x="0" y="0"/>
            <a:chExt cx="1171842" cy="68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1842" cy="68086"/>
            </a:xfrm>
            <a:custGeom>
              <a:avLst/>
              <a:gdLst/>
              <a:ahLst/>
              <a:cxnLst/>
              <a:rect l="l" t="t" r="r" b="b"/>
              <a:pathLst>
                <a:path w="1171842" h="68086">
                  <a:moveTo>
                    <a:pt x="968642" y="0"/>
                  </a:moveTo>
                  <a:lnTo>
                    <a:pt x="0" y="0"/>
                  </a:lnTo>
                  <a:lnTo>
                    <a:pt x="203200" y="68086"/>
                  </a:lnTo>
                  <a:lnTo>
                    <a:pt x="1171842" y="68086"/>
                  </a:lnTo>
                  <a:lnTo>
                    <a:pt x="968642" y="0"/>
                  </a:lnTo>
                  <a:close/>
                </a:path>
              </a:pathLst>
            </a:custGeom>
            <a:solidFill>
              <a:srgbClr val="4AB7B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968642" cy="125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89920" y="2215339"/>
            <a:ext cx="4449338" cy="258515"/>
            <a:chOff x="0" y="0"/>
            <a:chExt cx="1171842" cy="680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842" cy="68086"/>
            </a:xfrm>
            <a:custGeom>
              <a:avLst/>
              <a:gdLst/>
              <a:ahLst/>
              <a:cxnLst/>
              <a:rect l="l" t="t" r="r" b="b"/>
              <a:pathLst>
                <a:path w="1171842" h="68086">
                  <a:moveTo>
                    <a:pt x="968642" y="0"/>
                  </a:moveTo>
                  <a:lnTo>
                    <a:pt x="0" y="0"/>
                  </a:lnTo>
                  <a:lnTo>
                    <a:pt x="203200" y="68086"/>
                  </a:lnTo>
                  <a:lnTo>
                    <a:pt x="1171842" y="68086"/>
                  </a:lnTo>
                  <a:lnTo>
                    <a:pt x="9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968642" cy="125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5068" y="2215339"/>
            <a:ext cx="4449338" cy="258515"/>
            <a:chOff x="0" y="0"/>
            <a:chExt cx="1171842" cy="68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1842" cy="68086"/>
            </a:xfrm>
            <a:custGeom>
              <a:avLst/>
              <a:gdLst/>
              <a:ahLst/>
              <a:cxnLst/>
              <a:rect l="l" t="t" r="r" b="b"/>
              <a:pathLst>
                <a:path w="1171842" h="68086">
                  <a:moveTo>
                    <a:pt x="968642" y="0"/>
                  </a:moveTo>
                  <a:lnTo>
                    <a:pt x="0" y="0"/>
                  </a:lnTo>
                  <a:lnTo>
                    <a:pt x="203200" y="68086"/>
                  </a:lnTo>
                  <a:lnTo>
                    <a:pt x="1171842" y="68086"/>
                  </a:lnTo>
                  <a:lnTo>
                    <a:pt x="968642" y="0"/>
                  </a:lnTo>
                  <a:close/>
                </a:path>
              </a:pathLst>
            </a:custGeom>
            <a:solidFill>
              <a:srgbClr val="F1B400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968642" cy="125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55553" y="3775507"/>
            <a:ext cx="3570636" cy="4400809"/>
          </a:xfrm>
          <a:custGeom>
            <a:avLst/>
            <a:gdLst/>
            <a:ahLst/>
            <a:cxnLst/>
            <a:rect l="l" t="t" r="r" b="b"/>
            <a:pathLst>
              <a:path w="3570636" h="4400809">
                <a:moveTo>
                  <a:pt x="0" y="0"/>
                </a:moveTo>
                <a:lnTo>
                  <a:pt x="3570636" y="0"/>
                </a:lnTo>
                <a:lnTo>
                  <a:pt x="3570636" y="4400809"/>
                </a:lnTo>
                <a:lnTo>
                  <a:pt x="0" y="440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0158543" y="4057366"/>
            <a:ext cx="3500197" cy="3837091"/>
          </a:xfrm>
          <a:custGeom>
            <a:avLst/>
            <a:gdLst/>
            <a:ahLst/>
            <a:cxnLst/>
            <a:rect l="l" t="t" r="r" b="b"/>
            <a:pathLst>
              <a:path w="3500197" h="3837091">
                <a:moveTo>
                  <a:pt x="0" y="0"/>
                </a:moveTo>
                <a:lnTo>
                  <a:pt x="3500197" y="0"/>
                </a:lnTo>
                <a:lnTo>
                  <a:pt x="3500197" y="3837091"/>
                </a:lnTo>
                <a:lnTo>
                  <a:pt x="0" y="383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4670699" y="695488"/>
            <a:ext cx="14907162" cy="144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ENVIRONMENT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AutoShape 3"/>
          <p:cNvSpPr/>
          <p:nvPr/>
        </p:nvSpPr>
        <p:spPr>
          <a:xfrm>
            <a:off x="5125446" y="1325433"/>
            <a:ext cx="80371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" name="AutoShape 4"/>
          <p:cNvSpPr/>
          <p:nvPr/>
        </p:nvSpPr>
        <p:spPr>
          <a:xfrm>
            <a:off x="3590960" y="3712131"/>
            <a:ext cx="1084728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AutoShape 5"/>
          <p:cNvSpPr/>
          <p:nvPr/>
        </p:nvSpPr>
        <p:spPr>
          <a:xfrm>
            <a:off x="1483439" y="6777599"/>
            <a:ext cx="42150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 flipH="1" flipV="1">
            <a:off x="3571910" y="3693081"/>
            <a:ext cx="0" cy="21484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7" name="AutoShape 7"/>
          <p:cNvSpPr/>
          <p:nvPr/>
        </p:nvSpPr>
        <p:spPr>
          <a:xfrm rot="-5400000">
            <a:off x="8641568" y="3190649"/>
            <a:ext cx="10048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2072629" y="5784387"/>
            <a:ext cx="470571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FFFFFF"/>
                </a:solidFill>
                <a:latin typeface="Canva Sans Bold"/>
              </a:rPr>
              <a:t>orange_prediction.py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9143645" y="3693081"/>
            <a:ext cx="355" cy="17397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0" name="AutoShape 10"/>
          <p:cNvSpPr/>
          <p:nvPr/>
        </p:nvSpPr>
        <p:spPr>
          <a:xfrm flipH="1">
            <a:off x="7007438" y="6796649"/>
            <a:ext cx="422456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1" name="AutoShape 11"/>
          <p:cNvSpPr/>
          <p:nvPr/>
        </p:nvSpPr>
        <p:spPr>
          <a:xfrm flipV="1">
            <a:off x="14425488" y="3712131"/>
            <a:ext cx="0" cy="162791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2" name="AutoShape 12"/>
          <p:cNvSpPr/>
          <p:nvPr/>
        </p:nvSpPr>
        <p:spPr>
          <a:xfrm flipH="1" flipV="1">
            <a:off x="12072703" y="6796649"/>
            <a:ext cx="488317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3" name="AutoShape 13"/>
          <p:cNvSpPr/>
          <p:nvPr/>
        </p:nvSpPr>
        <p:spPr>
          <a:xfrm>
            <a:off x="5125446" y="2707268"/>
            <a:ext cx="80371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4024006" y="1542958"/>
            <a:ext cx="10239987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9"/>
              </a:lnSpc>
            </a:pPr>
            <a:r>
              <a:rPr lang="en-US" sz="8499">
                <a:solidFill>
                  <a:srgbClr val="AFFCFF"/>
                </a:solidFill>
                <a:latin typeface="Clear Sans Bold"/>
              </a:rPr>
              <a:t>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1886" y="5784387"/>
            <a:ext cx="356004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FFFFFF"/>
                </a:solidFill>
                <a:latin typeface="Clear Sans Bold"/>
              </a:rPr>
              <a:t>kalmanfilter.py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8276" y="5784387"/>
            <a:ext cx="426289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FFFFFF"/>
                </a:solidFill>
                <a:latin typeface="Clear Sans Bold"/>
              </a:rPr>
              <a:t>orange_detector.py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300066" y="2035892"/>
            <a:ext cx="13687868" cy="6987937"/>
          </a:xfrm>
          <a:custGeom>
            <a:avLst/>
            <a:gdLst/>
            <a:ahLst/>
            <a:cxnLst/>
            <a:rect l="l" t="t" r="r" b="b"/>
            <a:pathLst>
              <a:path w="13687868" h="6987937">
                <a:moveTo>
                  <a:pt x="0" y="0"/>
                </a:moveTo>
                <a:lnTo>
                  <a:pt x="13687868" y="0"/>
                </a:lnTo>
                <a:lnTo>
                  <a:pt x="13687868" y="6987937"/>
                </a:lnTo>
                <a:lnTo>
                  <a:pt x="0" y="6987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846410" y="694560"/>
            <a:ext cx="9968783" cy="87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0"/>
              </a:lnSpc>
            </a:pPr>
            <a:r>
              <a:rPr lang="en-US" sz="6500">
                <a:solidFill>
                  <a:srgbClr val="AFFCFF"/>
                </a:solidFill>
                <a:latin typeface="Clear Sans Bold"/>
              </a:rPr>
              <a:t>KALMANFILTER.PY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4351226" y="1028700"/>
            <a:ext cx="9021384" cy="9178506"/>
          </a:xfrm>
          <a:custGeom>
            <a:avLst/>
            <a:gdLst/>
            <a:ahLst/>
            <a:cxnLst/>
            <a:rect l="l" t="t" r="r" b="b"/>
            <a:pathLst>
              <a:path w="9021384" h="9178506">
                <a:moveTo>
                  <a:pt x="0" y="0"/>
                </a:moveTo>
                <a:lnTo>
                  <a:pt x="9021384" y="0"/>
                </a:lnTo>
                <a:lnTo>
                  <a:pt x="9021384" y="9178506"/>
                </a:lnTo>
                <a:lnTo>
                  <a:pt x="0" y="917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351226" y="156204"/>
            <a:ext cx="12182101" cy="87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0"/>
              </a:lnSpc>
            </a:pPr>
            <a:r>
              <a:rPr lang="en-US" sz="6500">
                <a:solidFill>
                  <a:srgbClr val="AFFCFF"/>
                </a:solidFill>
                <a:latin typeface="Clear Sans Bold"/>
              </a:rPr>
              <a:t>ORANGE_DETECTOR.PY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84" b="-6858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3967857" y="1028700"/>
            <a:ext cx="9748243" cy="9036428"/>
          </a:xfrm>
          <a:custGeom>
            <a:avLst/>
            <a:gdLst/>
            <a:ahLst/>
            <a:cxnLst/>
            <a:rect l="l" t="t" r="r" b="b"/>
            <a:pathLst>
              <a:path w="9748243" h="9036428">
                <a:moveTo>
                  <a:pt x="0" y="0"/>
                </a:moveTo>
                <a:lnTo>
                  <a:pt x="9748243" y="0"/>
                </a:lnTo>
                <a:lnTo>
                  <a:pt x="9748243" y="9036428"/>
                </a:lnTo>
                <a:lnTo>
                  <a:pt x="0" y="903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3967857" y="156210"/>
            <a:ext cx="13667653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0"/>
              </a:lnSpc>
            </a:pPr>
            <a:r>
              <a:rPr lang="en-US" sz="6500">
                <a:solidFill>
                  <a:srgbClr val="AFFCFF"/>
                </a:solidFill>
                <a:latin typeface="Clear Sans Bold"/>
              </a:rPr>
              <a:t>ORANGE_PREDICTION.PY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Özel</PresentationFormat>
  <Paragraphs>59</Paragraphs>
  <Slides>14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3" baseType="lpstr">
      <vt:lpstr>Clear Sans Bold</vt:lpstr>
      <vt:lpstr>Canva Sans Bold Italics</vt:lpstr>
      <vt:lpstr>Clear Sans</vt:lpstr>
      <vt:lpstr>Canva Sans</vt:lpstr>
      <vt:lpstr>Canva Sans Italics</vt:lpstr>
      <vt:lpstr>Canva Sans Bold</vt:lpstr>
      <vt:lpstr>Calibri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cme 4412 ımage processıng</dc:title>
  <cp:lastModifiedBy>Simay Göçen</cp:lastModifiedBy>
  <cp:revision>2</cp:revision>
  <dcterms:created xsi:type="dcterms:W3CDTF">2006-08-16T00:00:00Z</dcterms:created>
  <dcterms:modified xsi:type="dcterms:W3CDTF">2024-01-04T15:57:47Z</dcterms:modified>
  <dc:identifier>DAF4deyV_Qo</dc:identifier>
</cp:coreProperties>
</file>